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260" r:id="rId1"/>
  </p:sldMasterIdLst>
  <p:sldIdLst>
    <p:sldId id="256" r:id="rId2"/>
    <p:sldId id="269" r:id="rId3"/>
    <p:sldId id="266" r:id="rId4"/>
    <p:sldId id="275" r:id="rId5"/>
    <p:sldId id="267" r:id="rId6"/>
    <p:sldId id="273" r:id="rId7"/>
    <p:sldId id="280" r:id="rId8"/>
    <p:sldId id="285" r:id="rId9"/>
    <p:sldId id="286" r:id="rId10"/>
    <p:sldId id="291" r:id="rId11"/>
    <p:sldId id="287" r:id="rId12"/>
    <p:sldId id="288" r:id="rId13"/>
    <p:sldId id="289" r:id="rId14"/>
    <p:sldId id="276" r:id="rId15"/>
    <p:sldId id="278" r:id="rId16"/>
    <p:sldId id="279" r:id="rId17"/>
    <p:sldId id="282" r:id="rId18"/>
    <p:sldId id="283" r:id="rId19"/>
    <p:sldId id="277" r:id="rId20"/>
    <p:sldId id="262" r:id="rId21"/>
    <p:sldId id="284" r:id="rId22"/>
    <p:sldId id="274" r:id="rId23"/>
    <p:sldId id="272" r:id="rId24"/>
    <p:sldId id="290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13" d="100"/>
          <a:sy n="113" d="100"/>
        </p:scale>
        <p:origin x="-96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ver-TextureForeGroun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796303"/>
            <a:ext cx="7086600" cy="1847850"/>
          </a:xfrm>
        </p:spPr>
        <p:txBody>
          <a:bodyPr vert="horz" lIns="91440" tIns="45720" rIns="91440" bIns="45720" rtlCol="0" anchor="b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66565"/>
            <a:ext cx="7086600" cy="1752600"/>
          </a:xfr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000" b="0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88423" y="6221506"/>
            <a:ext cx="2743200" cy="365125"/>
          </a:xfrm>
        </p:spPr>
        <p:txBody>
          <a:bodyPr/>
          <a:lstStyle/>
          <a:p>
            <a:fld id="{5A369CF0-855E-4F4F-984A-B5FFA34ED97C}" type="datetimeFigureOut">
              <a:rPr lang="en-US" smtClean="0"/>
              <a:t>3/2/15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5400" y="6221506"/>
            <a:ext cx="2743200" cy="36512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5" y="3765177"/>
            <a:ext cx="7272338" cy="1098176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78013" y="777240"/>
            <a:ext cx="4294363" cy="2866913"/>
          </a:xfrm>
          <a:ln w="76200" cmpd="dbl">
            <a:solidFill>
              <a:schemeClr val="tx1"/>
            </a:solidFill>
            <a:miter lim="800000"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9025" y="4867836"/>
            <a:ext cx="7272338" cy="126402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69CF0-855E-4F4F-984A-B5FFA34ED97C}" type="datetimeFigureOut">
              <a:rPr lang="en-US" smtClean="0"/>
              <a:t>3/2/15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13A49-364A-3D40-AF8E-91D185D50A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69CF0-855E-4F4F-984A-B5FFA34ED97C}" type="datetimeFigureOut">
              <a:rPr lang="en-US" smtClean="0"/>
              <a:t>3/3/15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13A49-364A-3D40-AF8E-91D185D50A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16588" y="609600"/>
            <a:ext cx="15240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89024" y="609600"/>
            <a:ext cx="5921376" cy="55165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69CF0-855E-4F4F-984A-B5FFA34ED97C}" type="datetimeFigureOut">
              <a:rPr lang="en-US" smtClean="0"/>
              <a:t>3/3/15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13A49-364A-3D40-AF8E-91D185D50A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69CF0-855E-4F4F-984A-B5FFA34ED97C}" type="datetimeFigureOut">
              <a:rPr lang="en-US" smtClean="0"/>
              <a:t>3/3/15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13A49-364A-3D40-AF8E-91D185D50A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92224"/>
            <a:ext cx="7086600" cy="1847088"/>
          </a:xfrm>
        </p:spPr>
        <p:txBody>
          <a:bodyPr vert="horz" lIns="91440" tIns="45720" rIns="91440" bIns="45720" rtlCol="0" anchor="b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b="1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3666744"/>
            <a:ext cx="7086600" cy="1755648"/>
          </a:xfr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defRPr sz="2000" b="0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69CF0-855E-4F4F-984A-B5FFA34ED97C}" type="datetimeFigureOut">
              <a:rPr lang="en-US" smtClean="0"/>
              <a:t>3/3/15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272339" cy="133900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89023" y="1816100"/>
            <a:ext cx="3429000" cy="43100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32363" y="1816100"/>
            <a:ext cx="3429000" cy="43100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69CF0-855E-4F4F-984A-B5FFA34ED97C}" type="datetimeFigureOut">
              <a:rPr lang="en-US" smtClean="0"/>
              <a:t>3/3/15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13A49-364A-3D40-AF8E-91D185D50A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272339" cy="1339009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9024" y="1688679"/>
            <a:ext cx="3429000" cy="8270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9024" y="2590800"/>
            <a:ext cx="3429000" cy="35353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2363" y="1688679"/>
            <a:ext cx="3429000" cy="8270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32363" y="2590800"/>
            <a:ext cx="3429000" cy="35353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69CF0-855E-4F4F-984A-B5FFA34ED97C}" type="datetimeFigureOut">
              <a:rPr lang="en-US" smtClean="0"/>
              <a:t>3/3/15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13A49-364A-3D40-AF8E-91D185D50A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69CF0-855E-4F4F-984A-B5FFA34ED97C}" type="datetimeFigureOut">
              <a:rPr lang="en-US" smtClean="0"/>
              <a:t>3/3/15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13A49-364A-3D40-AF8E-91D185D50A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69CF0-855E-4F4F-984A-B5FFA34ED97C}" type="datetimeFigureOut">
              <a:rPr lang="en-US" smtClean="0"/>
              <a:t>3/3/15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13A49-364A-3D40-AF8E-91D185D50A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729" y="381000"/>
            <a:ext cx="3429000" cy="1649506"/>
          </a:xfrm>
        </p:spPr>
        <p:txBody>
          <a:bodyPr anchor="b"/>
          <a:lstStyle>
            <a:lvl1pPr algn="ctr">
              <a:lnSpc>
                <a:spcPct val="1000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0588" y="381000"/>
            <a:ext cx="3429000" cy="57451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4729" y="2057401"/>
            <a:ext cx="3429000" cy="36576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69CF0-855E-4F4F-984A-B5FFA34ED97C}" type="datetimeFigureOut">
              <a:rPr lang="en-US" smtClean="0"/>
              <a:t>3/3/15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2363" y="739588"/>
            <a:ext cx="3429000" cy="1290380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88136" y="779929"/>
            <a:ext cx="3429000" cy="4935071"/>
          </a:xfrm>
          <a:ln w="76200" cmpd="dbl">
            <a:solidFill>
              <a:schemeClr val="tx1"/>
            </a:solidFill>
            <a:miter lim="800000"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32363" y="2057400"/>
            <a:ext cx="3429000" cy="3657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60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69CF0-855E-4F4F-984A-B5FFA34ED97C}" type="datetimeFigureOut">
              <a:rPr lang="en-US" smtClean="0"/>
              <a:t>3/3/15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13A49-364A-3D40-AF8E-91D185D50A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272339" cy="13390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9024" y="1801906"/>
            <a:ext cx="7272339" cy="43242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02187" y="6356350"/>
            <a:ext cx="24294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A369CF0-855E-4F4F-984A-B5FFA34ED97C}" type="datetimeFigureOut">
              <a:rPr lang="en-US" smtClean="0"/>
              <a:t>3/2/15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20393" y="635635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5B13A49-364A-3D40-AF8E-91D185D50AF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61" r:id="rId1"/>
    <p:sldLayoutId id="2147484262" r:id="rId2"/>
    <p:sldLayoutId id="2147484263" r:id="rId3"/>
    <p:sldLayoutId id="2147484264" r:id="rId4"/>
    <p:sldLayoutId id="2147484265" r:id="rId5"/>
    <p:sldLayoutId id="2147484266" r:id="rId6"/>
    <p:sldLayoutId id="2147484267" r:id="rId7"/>
    <p:sldLayoutId id="2147484268" r:id="rId8"/>
    <p:sldLayoutId id="2147484269" r:id="rId9"/>
    <p:sldLayoutId id="2147484270" r:id="rId10"/>
    <p:sldLayoutId id="2147484271" r:id="rId11"/>
    <p:sldLayoutId id="2147484272" r:id="rId12"/>
  </p:sldLayoutIdLst>
  <p:txStyles>
    <p:titleStyle>
      <a:lvl1pPr algn="ctr" defTabSz="914400" rtl="0" eaLnBrk="1" latinLnBrk="0" hangingPunct="1">
        <a:lnSpc>
          <a:spcPts val="5200"/>
        </a:lnSpc>
        <a:spcBef>
          <a:spcPct val="0"/>
        </a:spcBef>
        <a:buNone/>
        <a:defRPr sz="4800" b="1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82575" indent="-282575" algn="l" defTabSz="914400" rtl="0" eaLnBrk="1" latinLnBrk="0" hangingPunct="1">
        <a:spcBef>
          <a:spcPts val="2000"/>
        </a:spcBef>
        <a:buFont typeface="Wingdings" pitchFamily="2" charset="2"/>
        <a:buChar char="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77850" indent="-295275" algn="l" defTabSz="914400" rtl="0" eaLnBrk="1" latinLnBrk="0" hangingPunct="1">
        <a:spcBef>
          <a:spcPts val="600"/>
        </a:spcBef>
        <a:buFont typeface="Wingdings" pitchFamily="2" charset="2"/>
        <a:buChar char="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60425" indent="-282575" algn="l" defTabSz="914400" rtl="0" eaLnBrk="1" latinLnBrk="0" hangingPunct="1">
        <a:spcBef>
          <a:spcPts val="600"/>
        </a:spcBef>
        <a:buFont typeface="Wingdings" pitchFamily="2" charset="2"/>
        <a:buChar char="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143000" indent="-282575" algn="l" defTabSz="914400" rtl="0" eaLnBrk="1" latinLnBrk="0" hangingPunct="1">
        <a:spcBef>
          <a:spcPts val="600"/>
        </a:spcBef>
        <a:buFont typeface="Wingdings" pitchFamily="2" charset="2"/>
        <a:buChar char="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25575" indent="-282575" algn="l" defTabSz="914400" rtl="0" eaLnBrk="1" latinLnBrk="0" hangingPunct="1">
        <a:spcBef>
          <a:spcPts val="600"/>
        </a:spcBef>
        <a:buFont typeface="Wingdings" pitchFamily="2" charset="2"/>
        <a:buChar char="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711325" indent="-288925" algn="l" defTabSz="914400" rtl="0" eaLnBrk="1" latinLnBrk="0" hangingPunct="1">
        <a:spcBef>
          <a:spcPct val="20000"/>
        </a:spcBef>
        <a:buFont typeface="Wingdings" pitchFamily="2" charset="2"/>
        <a:buChar char="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00250" indent="-288925" algn="l" defTabSz="914400" rtl="0" eaLnBrk="1" latinLnBrk="0" hangingPunct="1">
        <a:spcBef>
          <a:spcPct val="20000"/>
        </a:spcBef>
        <a:buFont typeface="Wingdings" pitchFamily="2" charset="2"/>
        <a:buChar char="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90763" indent="-288925" algn="l" defTabSz="914400" rtl="0" eaLnBrk="1" latinLnBrk="0" hangingPunct="1">
        <a:spcBef>
          <a:spcPct val="20000"/>
        </a:spcBef>
        <a:buFont typeface="Wingdings" pitchFamily="2" charset="2"/>
        <a:buChar char="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71750" indent="-288925" algn="l" defTabSz="914400" rtl="0" eaLnBrk="1" latinLnBrk="0" hangingPunct="1">
        <a:spcBef>
          <a:spcPct val="20000"/>
        </a:spcBef>
        <a:buFont typeface="Wingdings" pitchFamily="2" charset="2"/>
        <a:buChar char="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the Net Neutrality argument was won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60382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8663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614" y="760955"/>
            <a:ext cx="7115594" cy="569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7653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9500" y="88900"/>
            <a:ext cx="4445000" cy="666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2409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4016" r="4016"/>
          <a:stretch>
            <a:fillRect/>
          </a:stretch>
        </p:blipFill>
        <p:spPr>
          <a:xfrm>
            <a:off x="1089024" y="857913"/>
            <a:ext cx="7272339" cy="4324257"/>
          </a:xfrm>
        </p:spPr>
      </p:pic>
    </p:spTree>
    <p:extLst>
      <p:ext uri="{BB962C8B-B14F-4D97-AF65-F5344CB8AC3E}">
        <p14:creationId xmlns:p14="http://schemas.microsoft.com/office/powerpoint/2010/main" val="24588230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97481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3. A Reaction to wrongs </a:t>
            </a:r>
            <a:br>
              <a:rPr lang="en-US" dirty="0" smtClean="0"/>
            </a:br>
            <a:r>
              <a:rPr lang="en-US" dirty="0" smtClean="0"/>
              <a:t>with </a:t>
            </a:r>
            <a:br>
              <a:rPr lang="en-US" dirty="0" smtClean="0"/>
            </a:br>
            <a:r>
              <a:rPr lang="en-US" dirty="0" smtClean="0"/>
              <a:t>“Thou shall not” rules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7006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0824" y="3095380"/>
            <a:ext cx="8229600" cy="1143000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AT&amp;T DSL conditions of use (2002)</a:t>
            </a:r>
            <a:r>
              <a:rPr lang="en-US" sz="2400" dirty="0" smtClean="0"/>
              <a:t>:</a:t>
            </a:r>
            <a:br>
              <a:rPr lang="en-US" sz="2400" dirty="0" smtClean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>[Subscriber may not] run programs, equipment or servers from the Premises which provide network content or any other services to anyone outside of the your home . . . . Examples of prohibited programs and equipment include, but are not limited to, mail, ftp, http, file sharing, game, newsgroup, proxy, IRC servers, multi-user interactive forums and Wi-Fi devices.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43673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5600" y="101142"/>
            <a:ext cx="58809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1818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530" y="262338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4</a:t>
            </a:r>
            <a:r>
              <a:rPr lang="en-US" dirty="0" smtClean="0"/>
              <a:t>.  Good labels and flexibility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“No one disagrees with Ne Neutrality per se”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83164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4449" y="2960533"/>
            <a:ext cx="8229600" cy="1143000"/>
          </a:xfrm>
        </p:spPr>
        <p:txBody>
          <a:bodyPr>
            <a:normAutofit/>
          </a:bodyPr>
          <a:lstStyle/>
          <a:p>
            <a:r>
              <a:rPr lang="en-US" b="0" dirty="0" smtClean="0"/>
              <a:t>Inter-Network</a:t>
            </a:r>
            <a:r>
              <a:rPr lang="en-US" b="0" dirty="0"/>
              <a:t> </a:t>
            </a:r>
            <a:r>
              <a:rPr lang="en-US" b="0" dirty="0" smtClean="0"/>
              <a:t>Neutrality</a:t>
            </a:r>
            <a:endParaRPr lang="en-US" b="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04449" y="4748503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Open Internet Rules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09600" y="57946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End-to-End design</a:t>
            </a:r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09600" y="213055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Dumb Pipe</a:t>
            </a:r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09600" y="1314593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The Stupid Network</a:t>
            </a:r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57200" y="381598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Network Freedoms</a:t>
            </a:r>
          </a:p>
        </p:txBody>
      </p:sp>
    </p:spTree>
    <p:extLst>
      <p:ext uri="{BB962C8B-B14F-4D97-AF65-F5344CB8AC3E}">
        <p14:creationId xmlns:p14="http://schemas.microsoft.com/office/powerpoint/2010/main" val="23550688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1004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5</a:t>
            </a:r>
            <a:r>
              <a:rPr lang="en-US" dirty="0" smtClean="0"/>
              <a:t>.  Failure of Competing Vision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0582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57098"/>
            <a:ext cx="8229600" cy="1534682"/>
          </a:xfrm>
        </p:spPr>
        <p:txBody>
          <a:bodyPr>
            <a:normAutofit/>
          </a:bodyPr>
          <a:lstStyle/>
          <a:p>
            <a:r>
              <a:rPr lang="en-US" dirty="0"/>
              <a:t>1</a:t>
            </a:r>
            <a:r>
              <a:rPr lang="en-US" dirty="0" smtClean="0"/>
              <a:t>.   Principle before laws </a:t>
            </a:r>
            <a:br>
              <a:rPr lang="en-US" dirty="0" smtClean="0"/>
            </a:br>
            <a:r>
              <a:rPr lang="en-US" dirty="0" smtClean="0"/>
              <a:t>(or technical standards)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39008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0" y="1282700"/>
            <a:ext cx="5080000" cy="427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1681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2058"/>
            <a:ext cx="8229600" cy="3804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Incentives to deploy</a:t>
            </a:r>
            <a:br>
              <a:rPr lang="en-US" dirty="0" smtClean="0"/>
            </a:br>
            <a:r>
              <a:rPr lang="en-US" dirty="0" smtClean="0"/>
              <a:t>“Telemedicine”</a:t>
            </a:r>
            <a:br>
              <a:rPr lang="en-US" dirty="0" smtClean="0"/>
            </a:br>
            <a:r>
              <a:rPr lang="en-US" dirty="0" smtClean="0"/>
              <a:t>Smart Pipes</a:t>
            </a:r>
            <a:br>
              <a:rPr lang="en-US" dirty="0" smtClean="0"/>
            </a:br>
            <a:r>
              <a:rPr lang="en-US" dirty="0" smtClean="0"/>
              <a:t>Network Differentiation</a:t>
            </a:r>
            <a:br>
              <a:rPr lang="en-US" dirty="0" smtClean="0"/>
            </a:br>
            <a:r>
              <a:rPr lang="en-US" dirty="0" smtClean="0"/>
              <a:t>“Solution looking for a problem”</a:t>
            </a:r>
            <a:br>
              <a:rPr lang="en-US" dirty="0" smtClean="0"/>
            </a:br>
            <a:r>
              <a:rPr lang="en-US" dirty="0" smtClean="0"/>
              <a:t>“</a:t>
            </a:r>
            <a:r>
              <a:rPr lang="en-US" dirty="0" err="1" smtClean="0"/>
              <a:t>Obamacare</a:t>
            </a:r>
            <a:r>
              <a:rPr lang="en-US" dirty="0" smtClean="0"/>
              <a:t> for the Internet”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32650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0"/>
            <a:ext cx="85238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2156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8000"/>
            <a:ext cx="9144000" cy="5816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2015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2800" y="1752600"/>
            <a:ext cx="4978400" cy="334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3310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624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Non-discrimination</a:t>
            </a:r>
            <a:br>
              <a:rPr lang="en-US" dirty="0" smtClean="0"/>
            </a:br>
            <a:r>
              <a:rPr lang="en-US" dirty="0"/>
              <a:t>Free </a:t>
            </a:r>
            <a:r>
              <a:rPr lang="en-US" dirty="0" smtClean="0"/>
              <a:t>Speech</a:t>
            </a:r>
            <a:br>
              <a:rPr lang="en-US" dirty="0" smtClean="0"/>
            </a:br>
            <a:r>
              <a:rPr lang="en-US" dirty="0" smtClean="0"/>
              <a:t>Freedom to Tinker</a:t>
            </a:r>
            <a:br>
              <a:rPr lang="en-US" dirty="0" smtClean="0"/>
            </a:br>
            <a:r>
              <a:rPr lang="en-US" dirty="0" smtClean="0"/>
              <a:t>Equality</a:t>
            </a:r>
            <a:br>
              <a:rPr lang="en-US" dirty="0" smtClean="0"/>
            </a:br>
            <a:r>
              <a:rPr lang="en-US" dirty="0" smtClean="0"/>
              <a:t>Openness</a:t>
            </a:r>
            <a:br>
              <a:rPr lang="en-US" dirty="0" smtClean="0"/>
            </a:br>
            <a:r>
              <a:rPr lang="en-US" dirty="0" smtClean="0"/>
              <a:t>Commons</a:t>
            </a:r>
            <a:br>
              <a:rPr lang="en-US" dirty="0" smtClean="0"/>
            </a:br>
            <a:r>
              <a:rPr lang="en-US" dirty="0" smtClean="0"/>
              <a:t>Fair Competition</a:t>
            </a:r>
            <a:br>
              <a:rPr lang="en-US" dirty="0" smtClean="0"/>
            </a:br>
            <a:r>
              <a:rPr lang="en-US" dirty="0" smtClean="0"/>
              <a:t>Darwinian Innovation</a:t>
            </a:r>
            <a:br>
              <a:rPr lang="en-US" dirty="0" smtClean="0"/>
            </a:br>
            <a:r>
              <a:rPr lang="en-US" dirty="0" smtClean="0"/>
              <a:t>Decentralization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2937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79207"/>
            <a:ext cx="8229600" cy="5198276"/>
          </a:xfrm>
        </p:spPr>
        <p:txBody>
          <a:bodyPr>
            <a:normAutofit/>
          </a:bodyPr>
          <a:lstStyle/>
          <a:p>
            <a:r>
              <a:rPr lang="en-US" dirty="0" smtClean="0"/>
              <a:t>Reverse Brand X</a:t>
            </a:r>
            <a:br>
              <a:rPr lang="en-US" dirty="0" smtClean="0"/>
            </a:br>
            <a:r>
              <a:rPr lang="en-US" dirty="0" smtClean="0"/>
              <a:t>Sec. 201(a)</a:t>
            </a:r>
            <a:br>
              <a:rPr lang="en-US" dirty="0" smtClean="0"/>
            </a:br>
            <a:r>
              <a:rPr lang="en-US" dirty="0" err="1" smtClean="0"/>
              <a:t>Carterfone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NPRM</a:t>
            </a:r>
            <a:br>
              <a:rPr lang="en-US" dirty="0" smtClean="0"/>
            </a:br>
            <a:r>
              <a:rPr lang="en-US" dirty="0" smtClean="0"/>
              <a:t>TCP/IP</a:t>
            </a:r>
            <a:br>
              <a:rPr lang="en-US" dirty="0" smtClean="0"/>
            </a:br>
            <a:r>
              <a:rPr lang="en-US" dirty="0" smtClean="0"/>
              <a:t>BGP</a:t>
            </a:r>
            <a:br>
              <a:rPr lang="en-US" dirty="0" smtClean="0"/>
            </a:br>
            <a:r>
              <a:rPr lang="en-US" dirty="0" smtClean="0"/>
              <a:t>etc.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43718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62462"/>
          </a:xfrm>
        </p:spPr>
        <p:txBody>
          <a:bodyPr>
            <a:norm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0" y="1016000"/>
            <a:ext cx="8128000" cy="482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2601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3757" y="329898"/>
            <a:ext cx="5876284" cy="6134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9222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6600" y="863600"/>
            <a:ext cx="5118100" cy="511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0165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57098"/>
            <a:ext cx="8229600" cy="153468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2.   Preservation, not action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“Most true revolution is styled as a counter-revolution.”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37527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914400"/>
            <a:ext cx="76200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45087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Tradition">
  <a:themeElements>
    <a:clrScheme name="Tradition">
      <a:dk1>
        <a:srgbClr val="000000"/>
      </a:dk1>
      <a:lt1>
        <a:srgbClr val="FFFFFF"/>
      </a:lt1>
      <a:dk2>
        <a:srgbClr val="59480D"/>
      </a:dk2>
      <a:lt2>
        <a:srgbClr val="D28E11"/>
      </a:lt2>
      <a:accent1>
        <a:srgbClr val="6B4A0B"/>
      </a:accent1>
      <a:accent2>
        <a:srgbClr val="790A14"/>
      </a:accent2>
      <a:accent3>
        <a:srgbClr val="908342"/>
      </a:accent3>
      <a:accent4>
        <a:srgbClr val="423E5C"/>
      </a:accent4>
      <a:accent5>
        <a:srgbClr val="641345"/>
      </a:accent5>
      <a:accent6>
        <a:srgbClr val="748A2F"/>
      </a:accent6>
      <a:hlink>
        <a:srgbClr val="DD7E0E"/>
      </a:hlink>
      <a:folHlink>
        <a:srgbClr val="7F6F6F"/>
      </a:folHlink>
    </a:clrScheme>
    <a:fontScheme name="Tradition">
      <a:majorFont>
        <a:latin typeface="Candara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andara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Tradition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50000"/>
              </a:schemeClr>
              <a:schemeClr val="phClr">
                <a:tint val="90000"/>
                <a:satMod val="30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10000"/>
                <a:satMod val="150000"/>
              </a:schemeClr>
              <a:schemeClr val="phClr">
                <a:tint val="90000"/>
                <a:satMod val="300000"/>
              </a:schemeClr>
            </a:duotone>
          </a:blip>
          <a:stretch/>
        </a:blipFill>
      </a:fillStyleLst>
      <a:lnStyleLst>
        <a:ln w="1587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38100" cap="flat" cmpd="sng" algn="ctr">
          <a:solidFill>
            <a:schemeClr val="phClr">
              <a:shade val="90000"/>
            </a:schemeClr>
          </a:solidFill>
          <a:prstDash val="solid"/>
          <a:miter/>
        </a:ln>
        <a:ln w="76200" cap="flat" cmpd="dbl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>
            <a:innerShdw blurRad="127000">
              <a:srgbClr val="FFFFFF">
                <a:alpha val="35000"/>
              </a:srgbClr>
            </a:innerShdw>
          </a:effectLst>
          <a:scene3d>
            <a:camera prst="orthographicFront">
              <a:rot lat="0" lon="0" rev="0"/>
            </a:camera>
            <a:lightRig rig="chilly" dir="tl">
              <a:rot lat="0" lon="0" rev="5400000"/>
            </a:lightRig>
          </a:scene3d>
          <a:sp3d prstMaterial="softEdge">
            <a:bevelT w="0" h="0"/>
          </a:sp3d>
        </a:effectStyle>
        <a:effectStyle>
          <a:effectLst>
            <a:outerShdw blurRad="63500" dist="25400" dir="5400000" algn="br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3600000"/>
            </a:lightRig>
          </a:scene3d>
          <a:sp3d>
            <a:bevelT w="889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3">
            <a:duotone>
              <a:schemeClr val="phClr">
                <a:shade val="10000"/>
                <a:satMod val="175000"/>
              </a:schemeClr>
              <a:schemeClr val="phClr">
                <a:satMod val="3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Tradition.thmx</Template>
  <TotalTime>734</TotalTime>
  <Words>67</Words>
  <Application>Microsoft Macintosh PowerPoint</Application>
  <PresentationFormat>On-screen Show (4:3)</PresentationFormat>
  <Paragraphs>17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Tradition</vt:lpstr>
      <vt:lpstr>How the Net Neutrality argument was won</vt:lpstr>
      <vt:lpstr>1.   Principle before laws  (or technical standards) </vt:lpstr>
      <vt:lpstr> Non-discrimination Free Speech Freedom to Tinker Equality Openness Commons Fair Competition Darwinian Innovation Decentralization</vt:lpstr>
      <vt:lpstr>Reverse Brand X Sec. 201(a) Carterfone NPRM TCP/IP BGP etc.</vt:lpstr>
      <vt:lpstr> </vt:lpstr>
      <vt:lpstr>PowerPoint Presentation</vt:lpstr>
      <vt:lpstr>PowerPoint Presentation</vt:lpstr>
      <vt:lpstr>2.   Preservation, not action  “Most true revolution is styled as a counter-revolution.”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3. A Reaction to wrongs  with  “Thou shall not” rules</vt:lpstr>
      <vt:lpstr>AT&amp;T DSL conditions of use (2002):  [Subscriber may not] run programs, equipment or servers from the Premises which provide network content or any other services to anyone outside of the your home . . . . Examples of prohibited programs and equipment include, but are not limited to, mail, ftp, http, file sharing, game, newsgroup, proxy, IRC servers, multi-user interactive forums and Wi-Fi devices.</vt:lpstr>
      <vt:lpstr>PowerPoint Presentation</vt:lpstr>
      <vt:lpstr>4.  Good labels and flexibility  “No one disagrees with Ne Neutrality per se”</vt:lpstr>
      <vt:lpstr>Inter-Network Neutrality</vt:lpstr>
      <vt:lpstr>5.  Failure of Competing Vision</vt:lpstr>
      <vt:lpstr>PowerPoint Presentation</vt:lpstr>
      <vt:lpstr>Incentives to deploy “Telemedicine” Smart Pipes Network Differentiation “Solution looking for a problem” “Obamacare for the Internet” 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Net Neutrality language and arguments</dc:title>
  <dc:creator>Super Wuster</dc:creator>
  <cp:lastModifiedBy>Super Wuster</cp:lastModifiedBy>
  <cp:revision>9</cp:revision>
  <dcterms:created xsi:type="dcterms:W3CDTF">2015-03-03T04:51:07Z</dcterms:created>
  <dcterms:modified xsi:type="dcterms:W3CDTF">2015-03-03T17:05:28Z</dcterms:modified>
</cp:coreProperties>
</file>